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17" r:id="rId2"/>
    <p:sldId id="420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34E"/>
    <a:srgbClr val="2E4523"/>
    <a:srgbClr val="DCDCDC"/>
    <a:srgbClr val="4E753B"/>
    <a:srgbClr val="06275E"/>
    <a:srgbClr val="0B3774"/>
    <a:srgbClr val="B88F4D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5" Type="http://schemas.openxmlformats.org/officeDocument/2006/relationships/image" Target="../media/image33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turing.org.uk/turing/" TargetMode="Externa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14.jpe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737435" y="1823168"/>
            <a:ext cx="6688556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计算系统概述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3238152"/>
            <a:chOff x="1887176" y="1780605"/>
            <a:chExt cx="1822871" cy="32381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257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程序表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中的每一项由五元组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&lt;q, b, a, m, q’&gt;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当前状态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当前方格原符号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修改后符号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——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机器头移动方向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q’—— 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下一状态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19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程序表（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action table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7522" name="Picture 2" descr="A physical Turing machine constructed by Mike Davey">
            <a:extLst>
              <a:ext uri="{FF2B5EF4-FFF2-40B4-BE49-F238E27FC236}">
                <a16:creationId xmlns:a16="http://schemas.microsoft.com/office/drawing/2014/main" id="{6B2AFE28-B38D-1A67-3142-D1613CC1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530" y="4087611"/>
            <a:ext cx="3181609" cy="21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5" descr="245e8bca47e5a9b9c91768c9.jpg">
            <a:extLst>
              <a:ext uri="{FF2B5EF4-FFF2-40B4-BE49-F238E27FC236}">
                <a16:creationId xmlns:a16="http://schemas.microsoft.com/office/drawing/2014/main" id="{4C1D04A9-E548-5D0E-E854-20F967BFB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89" y="650298"/>
            <a:ext cx="3105150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62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4678546"/>
            <a:chOff x="1887176" y="1780605"/>
            <a:chExt cx="1822871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f(x)=x+1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，且纸带原符号为输入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10100011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相应计算的程序表示为（思考状态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的含义）：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 1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 0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 b N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 0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 1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 b N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 1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 0 L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 b N q</a:t>
              </a:r>
              <a:r>
                <a:rPr lang="en-US" altLang="zh-CN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图灵机的程序表示例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857EBD2-D4AC-FB28-439A-DAE089C6E7A8}"/>
              </a:ext>
            </a:extLst>
          </p:cNvPr>
          <p:cNvSpPr txBox="1">
            <a:spLocks/>
          </p:cNvSpPr>
          <p:nvPr/>
        </p:nvSpPr>
        <p:spPr bwMode="auto">
          <a:xfrm>
            <a:off x="6991676" y="2182387"/>
            <a:ext cx="4105275" cy="381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222250" indent="-2222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68325" indent="-1698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prstClr val="white"/>
              </a:buClr>
              <a:buSzPct val="65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10100011</a:t>
            </a: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最右边一个格子，状态</a:t>
            </a:r>
            <a:r>
              <a:rPr lang="en-US" altLang="zh-CN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en-US" altLang="zh-CN" sz="2000" b="1" baseline="-25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开始，计算过程如下</a:t>
            </a:r>
            <a:endParaRPr lang="en-US" altLang="zh-CN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1010001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1 0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101000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1 0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10100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0 1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1010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0 0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101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0100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0 0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00100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1 1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100100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0 0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w"/>
            </a:pPr>
            <a:r>
              <a:rPr lang="en-US" altLang="zh-CN" sz="2000" dirty="0"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0100100</a:t>
            </a:r>
            <a:r>
              <a:rPr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(q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1 1 L q</a:t>
            </a:r>
            <a:r>
              <a:rPr lang="en-US" altLang="zh-CN" sz="2000" baseline="-25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000" b="1" dirty="0">
              <a:solidFill>
                <a:prstClr val="black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8EFBD-44D7-F724-3CCB-8445440D9392}"/>
              </a:ext>
            </a:extLst>
          </p:cNvPr>
          <p:cNvSpPr txBox="1"/>
          <p:nvPr/>
        </p:nvSpPr>
        <p:spPr>
          <a:xfrm>
            <a:off x="8538692" y="2852156"/>
            <a:ext cx="347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Tx/>
              <a:tabLst/>
              <a:defRPr/>
            </a:pPr>
            <a:r>
              <a:rPr lang="en-US" altLang="zh-CN" sz="200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D9C8F-62AE-3E92-5E92-664FE9BB17FE}"/>
              </a:ext>
            </a:extLst>
          </p:cNvPr>
          <p:cNvSpPr txBox="1"/>
          <p:nvPr/>
        </p:nvSpPr>
        <p:spPr>
          <a:xfrm>
            <a:off x="8394875" y="3210620"/>
            <a:ext cx="347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Tx/>
              <a:tabLst/>
              <a:defRPr/>
            </a:pPr>
            <a:r>
              <a:rPr lang="en-US" altLang="zh-CN" sz="200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5DA2C-CD1B-B96F-6FE1-C2F8BB8C002D}"/>
              </a:ext>
            </a:extLst>
          </p:cNvPr>
          <p:cNvSpPr txBox="1"/>
          <p:nvPr/>
        </p:nvSpPr>
        <p:spPr>
          <a:xfrm>
            <a:off x="8251058" y="3581963"/>
            <a:ext cx="347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Tx/>
              <a:tabLst/>
              <a:defRPr/>
            </a:pPr>
            <a:r>
              <a:rPr lang="en-US" altLang="zh-CN" sz="2000" noProof="0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1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7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4318448"/>
            <a:chOff x="1887176" y="1780605"/>
            <a:chExt cx="1822871" cy="43184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365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图灵机的计算：运用事先规定的规则（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 table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将一组数值变换为另一组数值的过程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如果能找到一组确定的规则，按照这组规则，就可以在有限步骤内求出结果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可计算问题</a:t>
              </a: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通用图灵机：将程序表（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 table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）和输入都写在纸带上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延伸阅读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停机问题、图灵完备语言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03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图灵机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7522" name="Picture 2" descr="A physical Turing machine constructed by Mike Davey">
            <a:extLst>
              <a:ext uri="{FF2B5EF4-FFF2-40B4-BE49-F238E27FC236}">
                <a16:creationId xmlns:a16="http://schemas.microsoft.com/office/drawing/2014/main" id="{6B2AFE28-B38D-1A67-3142-D1613CC1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530" y="4087611"/>
            <a:ext cx="3181609" cy="21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5" descr="245e8bca47e5a9b9c91768c9.jpg">
            <a:extLst>
              <a:ext uri="{FF2B5EF4-FFF2-40B4-BE49-F238E27FC236}">
                <a16:creationId xmlns:a16="http://schemas.microsoft.com/office/drawing/2014/main" id="{4C1D04A9-E548-5D0E-E854-20F967BFB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89" y="650298"/>
            <a:ext cx="3105150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011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3598250"/>
            <a:chOff x="1887176" y="1780605"/>
            <a:chExt cx="1822871" cy="35982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2938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1642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年，法国数学家帕斯卡（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Blaise Pascal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1623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日－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1662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日）发明了世界上第一台加减法计算机，通过手摇方式操作运算，时年仅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岁，逝世时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岁。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随着电子技术的发展，通过几代人的不断努力，设计复杂的电子计算机问世，计算机执行的计算最终都是通过电子电路中的电流、电位等变化实现的。</a:t>
              </a: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电子设备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1618" name="Picture 2">
            <a:extLst>
              <a:ext uri="{FF2B5EF4-FFF2-40B4-BE49-F238E27FC236}">
                <a16:creationId xmlns:a16="http://schemas.microsoft.com/office/drawing/2014/main" id="{4F67EA43-40F0-5F5B-11C6-BEF8810D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11" y="1180616"/>
            <a:ext cx="2215843" cy="26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:a16="http://schemas.microsoft.com/office/drawing/2014/main" id="{C1FD4D38-6F98-6C2E-0AC1-B23FE42B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17" y="4409197"/>
            <a:ext cx="3510987" cy="192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829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3598250"/>
            <a:chOff x="1887176" y="1780605"/>
            <a:chExt cx="1822871" cy="35982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2938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“数字”是现代计算机的一种基本特征，也是计算机通用性的一个重要基础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在现代计算机里，所有信息都是采用数字化的形式表示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：整数、小数、文字、图像、声音等</a:t>
              </a: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数字世界</a:t>
              </a: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数字设备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2642" name="Picture 2" descr="头号玩家VR游戏好玩吗_头号玩家好看吗-太平洋电脑网">
            <a:extLst>
              <a:ext uri="{FF2B5EF4-FFF2-40B4-BE49-F238E27FC236}">
                <a16:creationId xmlns:a16="http://schemas.microsoft.com/office/drawing/2014/main" id="{8DF12CFF-E8CB-FC10-C8F3-58BCA2C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76" y="754101"/>
            <a:ext cx="2475053" cy="18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 descr="觸不到的她》——寂寞人的愛情|好青年荼毒室-哲學部">
            <a:extLst>
              <a:ext uri="{FF2B5EF4-FFF2-40B4-BE49-F238E27FC236}">
                <a16:creationId xmlns:a16="http://schemas.microsoft.com/office/drawing/2014/main" id="{1428F922-64E6-877A-D689-FC0130DD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76" y="2700695"/>
            <a:ext cx="3044624" cy="19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6" name="Picture 6" descr="虚拟偶像团体A-SOUL">
            <a:extLst>
              <a:ext uri="{FF2B5EF4-FFF2-40B4-BE49-F238E27FC236}">
                <a16:creationId xmlns:a16="http://schemas.microsoft.com/office/drawing/2014/main" id="{20D709FE-9777-0406-E514-13A14293D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76" y="4692431"/>
            <a:ext cx="3044624" cy="19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210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24228" cy="4678546"/>
            <a:chOff x="1887176" y="1780605"/>
            <a:chExt cx="1810133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798971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一种能够做计算的机器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核心处理部件之一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Central Processing Unit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，中央处理器）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采用半导体集成电路技术制造，基础材料为硅片，通过复杂的工艺，在只有指甲般大小的硅片上集成了数以亿计的晶体管，被称为“微处理器”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延伸阅读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】《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芯片战争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》——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美国克里斯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米勒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(Chris Miller)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教授</a:t>
              </a: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35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现代计算机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3670" name="Picture 6">
            <a:extLst>
              <a:ext uri="{FF2B5EF4-FFF2-40B4-BE49-F238E27FC236}">
                <a16:creationId xmlns:a16="http://schemas.microsoft.com/office/drawing/2014/main" id="{700E8111-ACAD-F560-44C5-FA546921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30" y="2045405"/>
            <a:ext cx="2912207" cy="37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298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24228" cy="2878053"/>
            <a:chOff x="1887176" y="1780605"/>
            <a:chExt cx="1810133" cy="287805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798971" cy="221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中央处理器（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）的工作：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指挥信息的处理，从存储器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里读取指令；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执行信息的实际处理，执行该指令，即进行加法、乘法等计算工作；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这两项工作循环进行，即读取指令，执行指令，读取，执行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35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中央处理器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3666" name="Picture 2">
            <a:extLst>
              <a:ext uri="{FF2B5EF4-FFF2-40B4-BE49-F238E27FC236}">
                <a16:creationId xmlns:a16="http://schemas.microsoft.com/office/drawing/2014/main" id="{4D7274A0-4686-9361-B505-2F953D9A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927" y="3998866"/>
            <a:ext cx="2168646" cy="16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An Intel i486DX2-66 Microprocessor, top view.">
            <a:extLst>
              <a:ext uri="{FF2B5EF4-FFF2-40B4-BE49-F238E27FC236}">
                <a16:creationId xmlns:a16="http://schemas.microsoft.com/office/drawing/2014/main" id="{4F222CD3-1DE1-A1CD-A8AC-A2719C2C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11" y="2045405"/>
            <a:ext cx="1963275" cy="16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158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24228" cy="5398743"/>
            <a:chOff x="1887176" y="1780605"/>
            <a:chExt cx="1810133" cy="53987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798971" cy="473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诺伊曼（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John von Neumann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1903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日－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日，数学家，理论计算机科学与博弈论的奠基者）于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年发表了一份关于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EDVAC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Electronic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Discrete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Automatic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，离散变量自动电子计算机）的报告草案，介绍了现代计算机的构建理论，为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ENIAC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提供了帮助。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他所描述的计算机由五个部分组成：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处理单元（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控制单元（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Control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输入设备（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输出设备（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Output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延伸阅读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计算机与人脑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541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冯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·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诺伊曼模型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5714" name="Picture 2">
            <a:extLst>
              <a:ext uri="{FF2B5EF4-FFF2-40B4-BE49-F238E27FC236}">
                <a16:creationId xmlns:a16="http://schemas.microsoft.com/office/drawing/2014/main" id="{21D143C8-9D69-5747-F7AD-0486B04C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582" y="1032026"/>
            <a:ext cx="2494204" cy="325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>
            <a:extLst>
              <a:ext uri="{FF2B5EF4-FFF2-40B4-BE49-F238E27FC236}">
                <a16:creationId xmlns:a16="http://schemas.microsoft.com/office/drawing/2014/main" id="{B303CCB9-F343-33D1-80F9-67406618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344" y="4768830"/>
            <a:ext cx="1326328" cy="18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>
            <a:extLst>
              <a:ext uri="{FF2B5EF4-FFF2-40B4-BE49-F238E27FC236}">
                <a16:creationId xmlns:a16="http://schemas.microsoft.com/office/drawing/2014/main" id="{30FC0697-FB0D-9B34-A32E-FD356EFA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2" y="3631215"/>
            <a:ext cx="3475000" cy="322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34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24228" cy="4318448"/>
            <a:chOff x="1887176" y="1780605"/>
            <a:chExt cx="1810133" cy="43184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798971" cy="365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存储器是一种能够存储信息的设备。需要注意的是，计算机内部的存储器通常指内存，计算机硬盘、移动硬盘、软盘、光盘、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盘等都是外部存储设备。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存储器中存储的内容可以是组成程序的指令，也可以是程序执行所需要的数据。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存储器可以进一步分为静态随机存取存储器（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和动态随机存取存储器（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两大类。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 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具有快速访问的优点，但生产成本较为昂贵，一个典型的应用是缓存。而 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 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由于具有较低的单位容量价格，所以被大量的采用作为系统的主存，由于 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 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的性价比很高，且扩展性也不错，是现今一般电脑主存的最主要部分。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77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存储器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6740" name="Picture 4" descr="Random-access memory - Wikipedia">
            <a:extLst>
              <a:ext uri="{FF2B5EF4-FFF2-40B4-BE49-F238E27FC236}">
                <a16:creationId xmlns:a16="http://schemas.microsoft.com/office/drawing/2014/main" id="{568054DE-BCAF-996E-D3D9-181F4649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27" y="1522185"/>
            <a:ext cx="3349975" cy="17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2" name="Picture 6" descr="Computer Memory (Cache, Primary and Secondary)">
            <a:extLst>
              <a:ext uri="{FF2B5EF4-FFF2-40B4-BE49-F238E27FC236}">
                <a16:creationId xmlns:a16="http://schemas.microsoft.com/office/drawing/2014/main" id="{C230B870-6D62-FC0D-00B1-95CD730D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60" y="4116404"/>
            <a:ext cx="3181440" cy="217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58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6759311" cy="4678546"/>
            <a:chOff x="1887176" y="1780605"/>
            <a:chExt cx="1487708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476546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处理单元用于完成计算机内信息的处理，现代计算机的处理单元可以包含许多复杂的功能单元，执行复杂的运算（例如除法、求平方根、矩阵运算等）。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处理单元可以只包含最简单的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Arithmetic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，算术和逻辑单元），可以进行最基本的算术运算（加法、减法）和逻辑运算（与、或、非）。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通常，计算机会在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附近提供少量具有非常高读写速度的寄存器（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Register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），用于临时存储操作数和计算结果，这些存储被称为寄存器堆或寄存器文件（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56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处理单元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7764" name="Picture 4">
            <a:extLst>
              <a:ext uri="{FF2B5EF4-FFF2-40B4-BE49-F238E27FC236}">
                <a16:creationId xmlns:a16="http://schemas.microsoft.com/office/drawing/2014/main" id="{5C4CFDC2-B75D-7CBF-5FFF-3D64B742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24" y="1137576"/>
            <a:ext cx="4552709" cy="208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6" name="Picture 6" descr="processor - Where are registers and what do they look like? - Electrical  Engineering Stack Exchange">
            <a:extLst>
              <a:ext uri="{FF2B5EF4-FFF2-40B4-BE49-F238E27FC236}">
                <a16:creationId xmlns:a16="http://schemas.microsoft.com/office/drawing/2014/main" id="{6FA1D917-73E6-6BF0-0FDC-0F8435A4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15" y="3514421"/>
            <a:ext cx="3120041" cy="303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36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计算机与计算机系统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6759311" cy="3238152"/>
            <a:chOff x="1887176" y="1780605"/>
            <a:chExt cx="1487708" cy="32381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476546" cy="257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控制单元负责指挥信息的处理。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控制单元中有一个寄存器抓门用于记录即将执行的指令所在的位置，被称为程序计数器（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Program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控制单元可以根据当前指令的信息生成解码后的控制信息，用于控制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选择哪些操作数，执行何种运算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56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控制单元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7766" name="Picture 6" descr="processor - Where are registers and what do they look like? - Electrical  Engineering Stack Exchange">
            <a:extLst>
              <a:ext uri="{FF2B5EF4-FFF2-40B4-BE49-F238E27FC236}">
                <a16:creationId xmlns:a16="http://schemas.microsoft.com/office/drawing/2014/main" id="{6FA1D917-73E6-6BF0-0FDC-0F8435A4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39" y="1783795"/>
            <a:ext cx="3120041" cy="303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06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6759311" cy="3958349"/>
            <a:chOff x="1887176" y="1780605"/>
            <a:chExt cx="1487708" cy="39583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476546" cy="3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要让计算机处理信息，信息必须首先被送入计算机。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同时，为了能够使用计算机处理后的结果，必须以某种形式将信息送到计算机外。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最基本的输入和输出设备分别是键盘和监视器。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2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随着科技的进步和人机交互技术的发展，各式各样输入输出设备和接口层出不穷。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35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输入和输出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19812" name="Picture 4" descr="Principles of I/O Hardware">
            <a:extLst>
              <a:ext uri="{FF2B5EF4-FFF2-40B4-BE49-F238E27FC236}">
                <a16:creationId xmlns:a16="http://schemas.microsoft.com/office/drawing/2014/main" id="{5E0E1FBC-0BE9-D1AA-86C0-68B42610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145" y="0"/>
            <a:ext cx="3955648" cy="263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BF1232-7220-ED2B-EB7E-8D3FE0E3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023" y="2592842"/>
            <a:ext cx="2350977" cy="16050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95E18-CD61-E5B2-7D40-09A9A7E06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519" y="3234171"/>
            <a:ext cx="2584450" cy="1605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150AA2-29E6-BFA8-1783-896876595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4313" y="4542071"/>
            <a:ext cx="1962270" cy="1209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0DEF59-F19F-8039-16B5-492452623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408" y="5311999"/>
            <a:ext cx="1668534" cy="1546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EFBAC7-29E0-00AD-C6AF-08D4BA7A7C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99" y="5175156"/>
            <a:ext cx="1579456" cy="1413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49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24228" cy="4678546"/>
            <a:chOff x="1887176" y="1780605"/>
            <a:chExt cx="1810133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798971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系统，不仅包含存储器、处理单元等部分，还包括外部设备和用户希望执行的应用程序，上述集合构成了完整的计算机系统。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即，计算机系统由硬件和软件两部分组成，硬件包括存储器、处理单元和外部设备等，软件包括系统程序、应用程序和文档等。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如果硬件设计者理解将要在设计的处理器上执行的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程序的需求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，就可以设计出更高效的处理器；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2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同样的，软件设计者理解了执行程序的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硬件能力和限制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，也可以设计出性能更高的程序。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35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计算机系统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23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25627" cy="4318448"/>
            <a:chOff x="1887176" y="1780605"/>
            <a:chExt cx="2654524" cy="43184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365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学习这门课的目的：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如何由最基本的元器件组成一台计算机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计算机语言和高级程序设计语言（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语言）编写程序并执行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程序在计算机上的运行过程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计算机系统设计的原理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95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计算机，一个复杂的机器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97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133783" cy="5398743"/>
            <a:chOff x="1887176" y="1780605"/>
            <a:chExt cx="2439804" cy="53987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428642" cy="473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我们通常说的计算机指的是“现代计算机”，全名位为“通用电子数字计算机（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General-Purpose Electronic Digital Computer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）”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世界上第一台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电子数字计算机是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年在美国宾夕法尼亚大学研制成功的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ENIAC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Electronic Numerical Integrator and Calculator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，电子数字积分计算器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阿塔纳索夫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贝瑞计算机（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Atanasoff–Berry Computer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，通常简称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计算机）是世界上第一台电子计算机（阿塔纳索夫和克利福德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贝瑞），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-1942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从字面上可以理解，计算机是一种通用计算设备；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图灵在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1936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年发表了一篇题为“论可计算数及其在判定问题中的应用”的论文，给出了通用计算设备的数学描述</a:t>
              </a: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03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240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133783" cy="4318448"/>
            <a:chOff x="1887176" y="1780605"/>
            <a:chExt cx="2439804" cy="43184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428642" cy="365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基于通用计算设备思想设计出来的现代计算机具有以下两个特点：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的计算机（无论大小，快慢，昂贵还是便宜），如果给予足够的时间和足够的存储器，都可以做相同的计算；所有的计算机都能做几乎完全相同的事情，只是计算速度上有差别：例如，服务器、台式机、笔记本电脑等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计算机不是一种专用设备，如果想做一种新的计算，不需要对计算机重新进行设计，只需在计算机上安装所需的软件，就可以达到目的：计算机既可以做加法，也可以做乘法，还可以实现排序或者任何其他计算。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03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7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通用计算设备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 Box 1028">
            <a:extLst>
              <a:ext uri="{FF2B5EF4-FFF2-40B4-BE49-F238E27FC236}">
                <a16:creationId xmlns:a16="http://schemas.microsoft.com/office/drawing/2014/main" id="{0A5F6E38-4B97-E718-9D4E-FB83B467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6918" y="2573111"/>
            <a:ext cx="6302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dirty="0">
                <a:solidFill>
                  <a:prstClr val="black"/>
                </a:solidFill>
                <a:latin typeface="Franklin Gothic Book" panose="020B0503020102020204" pitchFamily="34" charset="0"/>
              </a:rPr>
              <a:t>=</a:t>
            </a:r>
          </a:p>
        </p:txBody>
      </p:sp>
      <p:sp>
        <p:nvSpPr>
          <p:cNvPr id="4" name="Text Box 1033">
            <a:extLst>
              <a:ext uri="{FF2B5EF4-FFF2-40B4-BE49-F238E27FC236}">
                <a16:creationId xmlns:a16="http://schemas.microsoft.com/office/drawing/2014/main" id="{5A1F10A3-04EE-1D74-F322-F1C77887D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255" y="5003573"/>
            <a:ext cx="2447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Mobile Devices (PMD)</a:t>
            </a:r>
          </a:p>
        </p:txBody>
      </p:sp>
      <p:pic>
        <p:nvPicPr>
          <p:cNvPr id="5" name="Picture 11" descr="iphone.jpg">
            <a:extLst>
              <a:ext uri="{FF2B5EF4-FFF2-40B4-BE49-F238E27FC236}">
                <a16:creationId xmlns:a16="http://schemas.microsoft.com/office/drawing/2014/main" id="{E7A7B67E-A263-A680-8396-E1D0B416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55" y="2315935"/>
            <a:ext cx="140811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ms_chicago_datacenter_container.jpg">
            <a:extLst>
              <a:ext uri="{FF2B5EF4-FFF2-40B4-BE49-F238E27FC236}">
                <a16:creationId xmlns:a16="http://schemas.microsoft.com/office/drawing/2014/main" id="{BF1222A1-CDD7-A47B-EF46-507BF9D3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79" y="1522185"/>
            <a:ext cx="2382838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33">
            <a:extLst>
              <a:ext uri="{FF2B5EF4-FFF2-40B4-BE49-F238E27FC236}">
                <a16:creationId xmlns:a16="http://schemas.microsoft.com/office/drawing/2014/main" id="{C4AAD4D0-F5C5-D130-5189-C24960500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430" y="5187723"/>
            <a:ext cx="2447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Computing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20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133783" cy="3958349"/>
            <a:chOff x="1887176" y="1780605"/>
            <a:chExt cx="2439804" cy="39583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428642" cy="3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在发明通用计算设备之前，有人用机器来模拟人们用纸笔进行数学运算的过程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两种简单的动作：</a:t>
              </a: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在纸上写上或擦除某个符号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把注意力从纸的一个位置移动到另一个位置</a:t>
              </a: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在每个阶段，要决定下一步的动作，依赖于：</a:t>
              </a: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此人当前所关注的纸上某个位置的符号和</a:t>
              </a: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此人当前思维的状态</a:t>
              </a: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03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图灵机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63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8264976" cy="5038645"/>
            <a:chOff x="1887176" y="1780605"/>
            <a:chExt cx="1989871" cy="503864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978709" cy="437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Alan Mathison Turing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，被誉为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计算机科学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之父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>
                <a:lnSpc>
                  <a:spcPct val="130000"/>
                </a:lnSpc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http://www.turing.org.uk/turing/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1912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- 1954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岁），英国数学家，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代表性工作有：有限状态自动机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图灵机、人工智能重要的衡量标准“图灵测试”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为了纪念这位伟大的计算机科学家，美国计算机协会（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1966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年设立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图灵奖（</a:t>
              </a:r>
              <a:r>
                <a:rPr lang="en" altLang="zh-CN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 A.M. Turing Award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，是计算机界最负盛名的奖项，有“计算机界诺贝尔奖”之称，专门奖励那些对计算机事业作出重要贡献的个人</a:t>
              </a: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延伸阅读</a:t>
              </a:r>
              <a:r>
                <a:rPr lang="en-US" altLang="zh-CN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书籍</a:t>
              </a:r>
              <a:r>
                <a:rPr lang="en-US" altLang="zh-CN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剑桥五重奏：机器能思考吗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》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、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 电影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《</a:t>
              </a:r>
              <a:r>
                <a:rPr lang="zh-CN" altLang="en-US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模仿游戏</a:t>
              </a:r>
              <a:r>
                <a:rPr lang="en-US" altLang="zh-CN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19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阿兰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·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图灵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6498" name="Picture 2">
            <a:extLst>
              <a:ext uri="{FF2B5EF4-FFF2-40B4-BE49-F238E27FC236}">
                <a16:creationId xmlns:a16="http://schemas.microsoft.com/office/drawing/2014/main" id="{75F4202E-3114-A98C-B90C-51E00A9F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20" y="4756773"/>
            <a:ext cx="1337783" cy="20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38193E72-B269-9B80-D92B-8A181A3B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05" y="912522"/>
            <a:ext cx="2399825" cy="32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EEEF36-1BE2-3E84-0577-46A7190A6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9141" y="4756773"/>
            <a:ext cx="1290140" cy="2029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2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7571337" cy="3598250"/>
            <a:chOff x="1887176" y="1780605"/>
            <a:chExt cx="1822871" cy="35982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1811709" cy="2938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一个抽象的机器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有一条无限长的纸带（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tape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纸带分成了一个一个的小方格（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cell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有一个机器头（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head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在纸带上移来移去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机器头有一组内部状态（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还有一些固定的程序（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 table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在每个时刻，机器头都要从当前纸带上读入一个方格信息（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symbol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然后结合自己的内部状态查找程序表，根据程序输出信息到纸带方格上，并转换自己的内部状态，然后进行移动。</a:t>
              </a:r>
            </a:p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03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图灵机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计算机与计算机系统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7522" name="Picture 2" descr="A physical Turing machine constructed by Mike Davey">
            <a:extLst>
              <a:ext uri="{FF2B5EF4-FFF2-40B4-BE49-F238E27FC236}">
                <a16:creationId xmlns:a16="http://schemas.microsoft.com/office/drawing/2014/main" id="{6B2AFE28-B38D-1A67-3142-D1613CC1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530" y="4087611"/>
            <a:ext cx="3181609" cy="21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5" descr="245e8bca47e5a9b9c91768c9.jpg">
            <a:extLst>
              <a:ext uri="{FF2B5EF4-FFF2-40B4-BE49-F238E27FC236}">
                <a16:creationId xmlns:a16="http://schemas.microsoft.com/office/drawing/2014/main" id="{4C1D04A9-E548-5D0E-E854-20F967BFB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89" y="650298"/>
            <a:ext cx="3105150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768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11204</TotalTime>
  <Words>1921</Words>
  <Application>Microsoft Office PowerPoint</Application>
  <PresentationFormat>宽屏</PresentationFormat>
  <Paragraphs>189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黑体</vt:lpstr>
      <vt:lpstr>KaiTi</vt:lpstr>
      <vt:lpstr>微软雅黑</vt:lpstr>
      <vt:lpstr>arial</vt:lpstr>
      <vt:lpstr>arial</vt:lpstr>
      <vt:lpstr>Calibri</vt:lpstr>
      <vt:lpstr>Consolas</vt:lpstr>
      <vt:lpstr>Franklin Gothic Book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521</cp:revision>
  <dcterms:created xsi:type="dcterms:W3CDTF">2019-06-19T02:08:00Z</dcterms:created>
  <dcterms:modified xsi:type="dcterms:W3CDTF">2024-02-27T06:53:50Z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